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21"/>
  </p:notesMasterIdLst>
  <p:sldIdLst>
    <p:sldId id="289" r:id="rId3"/>
    <p:sldId id="267" r:id="rId4"/>
    <p:sldId id="266" r:id="rId5"/>
    <p:sldId id="274" r:id="rId6"/>
    <p:sldId id="257" r:id="rId7"/>
    <p:sldId id="290" r:id="rId8"/>
    <p:sldId id="299" r:id="rId9"/>
    <p:sldId id="300" r:id="rId10"/>
    <p:sldId id="298" r:id="rId11"/>
    <p:sldId id="301" r:id="rId12"/>
    <p:sldId id="291" r:id="rId13"/>
    <p:sldId id="268" r:id="rId14"/>
    <p:sldId id="302" r:id="rId15"/>
    <p:sldId id="303" r:id="rId16"/>
    <p:sldId id="304" r:id="rId17"/>
    <p:sldId id="292" r:id="rId18"/>
    <p:sldId id="278" r:id="rId19"/>
    <p:sldId id="293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A6802F3-DF6F-431E-B59B-B740A4DFB626}">
          <p14:sldIdLst>
            <p14:sldId id="289"/>
            <p14:sldId id="267"/>
            <p14:sldId id="266"/>
            <p14:sldId id="274"/>
            <p14:sldId id="257"/>
            <p14:sldId id="290"/>
            <p14:sldId id="299"/>
            <p14:sldId id="300"/>
            <p14:sldId id="298"/>
            <p14:sldId id="301"/>
            <p14:sldId id="291"/>
            <p14:sldId id="268"/>
            <p14:sldId id="302"/>
            <p14:sldId id="303"/>
            <p14:sldId id="304"/>
            <p14:sldId id="292"/>
            <p14:sldId id="278"/>
            <p14:sldId id="293"/>
          </p14:sldIdLst>
        </p14:section>
        <p14:section name="使用技巧" id="{6FE33AF1-5061-41A8-B0E8-B7E8D44B37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A6F18"/>
    <a:srgbClr val="FA602E"/>
    <a:srgbClr val="EF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60"/>
  </p:normalViewPr>
  <p:slideViewPr>
    <p:cSldViewPr snapToGrid="0">
      <p:cViewPr varScale="1">
        <p:scale>
          <a:sx n="68" d="100"/>
          <a:sy n="68" d="100"/>
        </p:scale>
        <p:origin x="25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7C383-9902-4B91-BCC7-D7FFFB8E1AE7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7AD7D-0E09-4B57-B07E-A14B71E210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4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4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8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6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116254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696A8FA-9094-4B58-8CE2-9C0039E70D76}"/>
              </a:ext>
            </a:extLst>
          </p:cNvPr>
          <p:cNvCxnSpPr>
            <a:cxnSpLocks/>
          </p:cNvCxnSpPr>
          <p:nvPr userDrawn="1"/>
        </p:nvCxnSpPr>
        <p:spPr>
          <a:xfrm>
            <a:off x="1822859" y="2419272"/>
            <a:ext cx="854628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9" y="2568935"/>
            <a:ext cx="8546282" cy="39156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/>
              <a:t>SIMPLE BUSINESS ANNUAL SUMMARY COMMON TEMPLATE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60" y="1377564"/>
            <a:ext cx="8546282" cy="92333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54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简约商务年度总结通用模板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129360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78631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98B24DB-D1B1-4E5E-B420-451FDB291B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6305" y="1905322"/>
            <a:ext cx="3679390" cy="3679390"/>
          </a:xfrm>
          <a:custGeom>
            <a:avLst/>
            <a:gdLst>
              <a:gd name="connsiteX0" fmla="*/ 1839695 w 3679390"/>
              <a:gd name="connsiteY0" fmla="*/ 0 h 3679390"/>
              <a:gd name="connsiteX1" fmla="*/ 3679390 w 3679390"/>
              <a:gd name="connsiteY1" fmla="*/ 1839695 h 3679390"/>
              <a:gd name="connsiteX2" fmla="*/ 1839695 w 3679390"/>
              <a:gd name="connsiteY2" fmla="*/ 3679390 h 3679390"/>
              <a:gd name="connsiteX3" fmla="*/ 0 w 3679390"/>
              <a:gd name="connsiteY3" fmla="*/ 1839695 h 3679390"/>
              <a:gd name="connsiteX4" fmla="*/ 1839695 w 3679390"/>
              <a:gd name="connsiteY4" fmla="*/ 0 h 367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390" h="3679390">
                <a:moveTo>
                  <a:pt x="1839695" y="0"/>
                </a:moveTo>
                <a:cubicBezTo>
                  <a:pt x="2855730" y="0"/>
                  <a:pt x="3679390" y="823660"/>
                  <a:pt x="3679390" y="1839695"/>
                </a:cubicBezTo>
                <a:cubicBezTo>
                  <a:pt x="3679390" y="2855730"/>
                  <a:pt x="2855730" y="3679390"/>
                  <a:pt x="1839695" y="3679390"/>
                </a:cubicBezTo>
                <a:cubicBezTo>
                  <a:pt x="823660" y="3679390"/>
                  <a:pt x="0" y="2855730"/>
                  <a:pt x="0" y="1839695"/>
                </a:cubicBezTo>
                <a:cubicBezTo>
                  <a:pt x="0" y="823660"/>
                  <a:pt x="823660" y="0"/>
                  <a:pt x="1839695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r="-1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4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19">
            <a:extLst>
              <a:ext uri="{FF2B5EF4-FFF2-40B4-BE49-F238E27FC236}">
                <a16:creationId xmlns:a16="http://schemas.microsoft.com/office/drawing/2014/main" id="{8E6C0A7F-14A1-4770-8DC3-34FB4DA929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793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4" name="图片占位符 19">
            <a:extLst>
              <a:ext uri="{FF2B5EF4-FFF2-40B4-BE49-F238E27FC236}">
                <a16:creationId xmlns:a16="http://schemas.microsoft.com/office/drawing/2014/main" id="{836B95F8-4F8F-48A9-84B3-B151B1C5C9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33900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5" name="图片占位符 19">
            <a:extLst>
              <a:ext uri="{FF2B5EF4-FFF2-40B4-BE49-F238E27FC236}">
                <a16:creationId xmlns:a16="http://schemas.microsoft.com/office/drawing/2014/main" id="{1D8E0877-88C4-4090-8547-B3733B06DE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2205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64C76708-4A57-4DBE-B270-95B27EAB26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793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19">
            <a:extLst>
              <a:ext uri="{FF2B5EF4-FFF2-40B4-BE49-F238E27FC236}">
                <a16:creationId xmlns:a16="http://schemas.microsoft.com/office/drawing/2014/main" id="{35C3EF64-AB4B-4A01-83C4-B5AB083CC9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3900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2" name="图片占位符 19">
            <a:extLst>
              <a:ext uri="{FF2B5EF4-FFF2-40B4-BE49-F238E27FC236}">
                <a16:creationId xmlns:a16="http://schemas.microsoft.com/office/drawing/2014/main" id="{ADB44095-01B5-4A8D-BB2B-B90762D65F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205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1372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083597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5" y="2867039"/>
            <a:ext cx="8546282" cy="769441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59" y="912696"/>
            <a:ext cx="8546282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谢谢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096703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84980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489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93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2954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753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87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3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1828" y="18322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1828" y="310885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1828" y="438544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2210" y="174687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2210" y="3024712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2210" y="4302551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0590" y="189007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0590" y="316791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0590" y="444575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4917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9279" y="1271259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9279" y="254784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9279" y="3824435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9279" y="510102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9661" y="1185864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9661" y="2463703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9661" y="3741542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9661" y="5019381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8041" y="132906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8041" y="260690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8041" y="388474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8041" y="516258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</p:spTree>
    <p:extLst>
      <p:ext uri="{BB962C8B-B14F-4D97-AF65-F5344CB8AC3E}">
        <p14:creationId xmlns:p14="http://schemas.microsoft.com/office/powerpoint/2010/main" val="180670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992" userDrawn="1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6109" y="94145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6491" y="85606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6109" y="2029222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6491" y="1945078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6109" y="311698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6491" y="3034093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6109" y="4204751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6491" y="4123108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984871" y="99926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4871" y="208827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984871" y="317729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984871" y="426630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E66157-08C3-4276-8D62-B43AB430CB7B}"/>
              </a:ext>
            </a:extLst>
          </p:cNvPr>
          <p:cNvSpPr/>
          <p:nvPr userDrawn="1"/>
        </p:nvSpPr>
        <p:spPr>
          <a:xfrm>
            <a:off x="6476109" y="52937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B22AF44-CC9D-41C0-939B-AE906E6E7E07}"/>
              </a:ext>
            </a:extLst>
          </p:cNvPr>
          <p:cNvGrpSpPr/>
          <p:nvPr userDrawn="1"/>
        </p:nvGrpSpPr>
        <p:grpSpPr>
          <a:xfrm>
            <a:off x="5666491" y="5212125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EF818C0A-4697-4EE2-870F-7EF3B2C9B294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7369799-30DA-4751-9E43-5F10937BC9AE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05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42" name="文本占位符 32">
            <a:extLst>
              <a:ext uri="{FF2B5EF4-FFF2-40B4-BE49-F238E27FC236}">
                <a16:creationId xmlns:a16="http://schemas.microsoft.com/office/drawing/2014/main" id="{2593CBC9-86A2-47A4-99F4-14F5462A4DD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84871" y="535532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未来计划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03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9293E2-4A5B-46F0-8C5A-1960CA7A551C}"/>
              </a:ext>
            </a:extLst>
          </p:cNvPr>
          <p:cNvSpPr/>
          <p:nvPr userDrawn="1"/>
        </p:nvSpPr>
        <p:spPr>
          <a:xfrm>
            <a:off x="-12700" y="6130630"/>
            <a:ext cx="12204700" cy="7694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8F3237E-4229-4D0B-9B23-338565E48C64}"/>
              </a:ext>
            </a:extLst>
          </p:cNvPr>
          <p:cNvSpPr/>
          <p:nvPr userDrawn="1"/>
        </p:nvSpPr>
        <p:spPr>
          <a:xfrm>
            <a:off x="3938259" y="108253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755C2F0-0E23-4494-A1DC-39171C191BEC}"/>
              </a:ext>
            </a:extLst>
          </p:cNvPr>
          <p:cNvSpPr/>
          <p:nvPr userDrawn="1"/>
        </p:nvSpPr>
        <p:spPr>
          <a:xfrm>
            <a:off x="3647472" y="772040"/>
            <a:ext cx="4897056" cy="4587360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CE5DDB0-8060-44CD-A8F5-0930DB68A6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1687" y="1495966"/>
            <a:ext cx="2028626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8C57E43-9A58-42EF-A27D-4D622BFA9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6600" y="3283006"/>
            <a:ext cx="3098800" cy="707886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0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+mn-ea"/>
                <a:cs typeface="+mn-cs"/>
              </a:rPr>
              <a:t>工作业绩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+mn-ea"/>
              <a:cs typeface="+mn-cs"/>
            </a:endParaRP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FF7F32A1-8D18-48C0-AEFA-1702BF6A26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6600" y="4022564"/>
            <a:ext cx="3098800" cy="40011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2000" kern="1200" noProof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52340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59527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6D53AD-2E24-4DEE-89B0-559FE619089A}"/>
              </a:ext>
            </a:extLst>
          </p:cNvPr>
          <p:cNvSpPr/>
          <p:nvPr userDrawn="1"/>
        </p:nvSpPr>
        <p:spPr>
          <a:xfrm>
            <a:off x="984248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7EBFE6-5509-46D0-A139-9097F0CCAC8D}"/>
              </a:ext>
            </a:extLst>
          </p:cNvPr>
          <p:cNvSpPr/>
          <p:nvPr userDrawn="1"/>
        </p:nvSpPr>
        <p:spPr>
          <a:xfrm>
            <a:off x="4641850" y="3657600"/>
            <a:ext cx="2908300" cy="218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D2CD89-99F9-4925-A546-E8B92A2D5E05}"/>
              </a:ext>
            </a:extLst>
          </p:cNvPr>
          <p:cNvSpPr/>
          <p:nvPr userDrawn="1"/>
        </p:nvSpPr>
        <p:spPr>
          <a:xfrm>
            <a:off x="8299452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id="{098715D4-E5E2-475B-AEB5-7AE9BC1DB65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984248" y="1718732"/>
            <a:ext cx="2908300" cy="19383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B25EE816-46C6-46BA-B5CD-09B71E8CEA00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641850" y="1718731"/>
            <a:ext cx="2908300" cy="19383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1C8A5E23-8888-438E-8A7F-BBF6F4615F49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299452" y="1718731"/>
            <a:ext cx="2908300" cy="19383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1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0CB766A-2315-4182-8ECF-7C9547B938EE}"/>
              </a:ext>
            </a:extLst>
          </p:cNvPr>
          <p:cNvSpPr/>
          <p:nvPr userDrawn="1"/>
        </p:nvSpPr>
        <p:spPr>
          <a:xfrm>
            <a:off x="0" y="3846286"/>
            <a:ext cx="12192000" cy="3011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C244E47-7BEE-4B59-B49A-1A299B285717}"/>
              </a:ext>
            </a:extLst>
          </p:cNvPr>
          <p:cNvSpPr/>
          <p:nvPr userDrawn="1"/>
        </p:nvSpPr>
        <p:spPr>
          <a:xfrm>
            <a:off x="620487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4D49EB9-BE1A-479E-AA55-68A6D2BA762B}"/>
              </a:ext>
            </a:extLst>
          </p:cNvPr>
          <p:cNvSpPr/>
          <p:nvPr userDrawn="1"/>
        </p:nvSpPr>
        <p:spPr>
          <a:xfrm>
            <a:off x="3487058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0078156-EA0A-417C-9A2D-A35A4A0320E3}"/>
              </a:ext>
            </a:extLst>
          </p:cNvPr>
          <p:cNvSpPr/>
          <p:nvPr userDrawn="1"/>
        </p:nvSpPr>
        <p:spPr>
          <a:xfrm>
            <a:off x="6353629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6EDE33-6803-43F8-A41D-EBBBFEC9B897}"/>
              </a:ext>
            </a:extLst>
          </p:cNvPr>
          <p:cNvSpPr/>
          <p:nvPr userDrawn="1"/>
        </p:nvSpPr>
        <p:spPr>
          <a:xfrm>
            <a:off x="9220200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0C99EDEE-6ECC-4956-86CB-0B2ADBBA9E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35744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EBB9A516-2914-4697-A884-5327BF130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2315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234DB2F-0B4B-48D9-9C94-9EB6D7EC8B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8886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BEBBBC23-99D6-448C-B937-8D3A1EF445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5457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D6C8CD-0FB0-4594-B707-8624627D1201}"/>
              </a:ext>
            </a:extLst>
          </p:cNvPr>
          <p:cNvSpPr/>
          <p:nvPr userDrawn="1"/>
        </p:nvSpPr>
        <p:spPr>
          <a:xfrm flipH="1">
            <a:off x="5573486" y="1377043"/>
            <a:ext cx="5945414" cy="4597400"/>
          </a:xfrm>
          <a:prstGeom prst="rect">
            <a:avLst/>
          </a:prstGeo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1D4AAE-D187-43AA-9BCA-89533CDB8F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3713" y="1377043"/>
            <a:ext cx="5945187" cy="4597400"/>
          </a:xfr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5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2B43A5-6FA4-4B74-BBA0-5E43ED54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62C5F0-7094-4173-AA4D-7E6F41E97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EB1BA-0B1F-478B-8251-EE809C184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158CB-212E-4EF4-8224-C37F6C1149F4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69F3C-1881-4265-B620-CEABB9BA2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BFD25-CC33-4217-858E-43B0CE330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0541-B1B0-44D0-ADD5-50940B1BB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51" r:id="rId5"/>
    <p:sldLayoutId id="2147483652" r:id="rId6"/>
    <p:sldLayoutId id="2147483661" r:id="rId7"/>
    <p:sldLayoutId id="2147483665" r:id="rId8"/>
    <p:sldLayoutId id="2147483667" r:id="rId9"/>
    <p:sldLayoutId id="2147483668" r:id="rId10"/>
    <p:sldLayoutId id="2147483666" r:id="rId11"/>
    <p:sldLayoutId id="2147483664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42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拼图游戏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8A4E8-7D3F-4D5B-ADBE-2C1DCB568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汇报人：刘发荣</a:t>
            </a:r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355196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关键技术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55DD78-2D00-4194-A7A2-EEE4FB99BC8C}"/>
              </a:ext>
            </a:extLst>
          </p:cNvPr>
          <p:cNvSpPr txBox="1"/>
          <p:nvPr/>
        </p:nvSpPr>
        <p:spPr>
          <a:xfrm>
            <a:off x="457549" y="1144270"/>
            <a:ext cx="1047754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监听鼠标事件</a:t>
            </a:r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5E451D-31CF-426A-AA78-2337184AA2FA}"/>
              </a:ext>
            </a:extLst>
          </p:cNvPr>
          <p:cNvSpPr/>
          <p:nvPr/>
        </p:nvSpPr>
        <p:spPr>
          <a:xfrm>
            <a:off x="590550" y="1656648"/>
            <a:ext cx="7442929" cy="775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玩家需要将空白方块与周围的方块交换，因此我们需要获取鼠标的点击事件、左键事件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893E5F-3812-41D0-8E60-DD7E5D5B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431732"/>
            <a:ext cx="8317579" cy="27218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986E65-82FF-4FBC-B71C-6DAFF0D1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5201352"/>
            <a:ext cx="7353678" cy="15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57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 dirty="0"/>
              <a:t>页面效果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af-ZA" altLang="zh-CN"/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5069301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页面效果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2FC772-095B-4E77-BE91-238A03CE3B9C}"/>
              </a:ext>
            </a:extLst>
          </p:cNvPr>
          <p:cNvSpPr txBox="1"/>
          <p:nvPr/>
        </p:nvSpPr>
        <p:spPr>
          <a:xfrm>
            <a:off x="457549" y="1144270"/>
            <a:ext cx="1047754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登陆界面 </a:t>
            </a:r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A91517-2BF7-4866-963F-BB233D6BC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631" y="2065294"/>
            <a:ext cx="6061380" cy="37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2793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页面效果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2FC772-095B-4E77-BE91-238A03CE3B9C}"/>
              </a:ext>
            </a:extLst>
          </p:cNvPr>
          <p:cNvSpPr txBox="1"/>
          <p:nvPr/>
        </p:nvSpPr>
        <p:spPr>
          <a:xfrm>
            <a:off x="457549" y="1144270"/>
            <a:ext cx="1047754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游戏主界面 </a:t>
            </a:r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5D6459-1A40-4CB4-A898-06BE513DF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79" y="1570564"/>
            <a:ext cx="6483683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6195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页面效果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2FC772-095B-4E77-BE91-238A03CE3B9C}"/>
              </a:ext>
            </a:extLst>
          </p:cNvPr>
          <p:cNvSpPr txBox="1"/>
          <p:nvPr/>
        </p:nvSpPr>
        <p:spPr>
          <a:xfrm>
            <a:off x="457549" y="1144270"/>
            <a:ext cx="1047754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开启挑战模式</a:t>
            </a:r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15D999-E455-4106-A06F-366494C9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0" y="1779067"/>
            <a:ext cx="6420180" cy="46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0068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页面效果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2FC772-095B-4E77-BE91-238A03CE3B9C}"/>
              </a:ext>
            </a:extLst>
          </p:cNvPr>
          <p:cNvSpPr txBox="1"/>
          <p:nvPr/>
        </p:nvSpPr>
        <p:spPr>
          <a:xfrm>
            <a:off x="457549" y="1144270"/>
            <a:ext cx="1047754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上传新图 </a:t>
            </a:r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CD7507-8741-4105-A264-7BED24CC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44" y="1774649"/>
            <a:ext cx="6227077" cy="45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4460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 dirty="0"/>
              <a:t>人员贡献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af-ZA" altLang="zh-CN"/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243884460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人员贡献</a:t>
            </a:r>
            <a:endParaRPr lang="en-US" altLang="zh-CN" dirty="0"/>
          </a:p>
        </p:txBody>
      </p:sp>
      <p:pic>
        <p:nvPicPr>
          <p:cNvPr id="31" name="图片占位符 30" descr="图片包含 餐桌, 人员, 室内, 计算机&#10;&#10;描述已自动生成">
            <a:extLst>
              <a:ext uri="{FF2B5EF4-FFF2-40B4-BE49-F238E27FC236}">
                <a16:creationId xmlns:a16="http://schemas.microsoft.com/office/drawing/2014/main" id="{62120D88-5ACB-4F38-A005-2D99BC0AC4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" r="6895"/>
          <a:stretch>
            <a:fillRect/>
          </a:stretch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AFAAD1-CB74-42B8-B6D6-B898A3CD50B7}"/>
              </a:ext>
            </a:extLst>
          </p:cNvPr>
          <p:cNvSpPr txBox="1"/>
          <p:nvPr/>
        </p:nvSpPr>
        <p:spPr>
          <a:xfrm>
            <a:off x="590550" y="1498860"/>
            <a:ext cx="4608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季祥昊：完成拼图制作、图片移动、难度选择及图片重排。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刘发荣：完成</a:t>
            </a:r>
            <a:r>
              <a:rPr lang="zh-CN" altLang="en-US" dirty="0"/>
              <a:t>登陆注册、</a:t>
            </a:r>
            <a:r>
              <a:rPr lang="zh-CN" altLang="zh-CN" dirty="0"/>
              <a:t>挑战模式、胜利判定、切换图片及试玩新图。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584193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B1D70A-3EB4-4CA9-8B0B-EB97C889D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谢谢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8A4E8-7D3F-4D5B-ADBE-2C1DCB568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8973" y="4096703"/>
            <a:ext cx="2239092" cy="338554"/>
          </a:xfrm>
        </p:spPr>
        <p:txBody>
          <a:bodyPr/>
          <a:lstStyle/>
          <a:p>
            <a:r>
              <a:rPr lang="zh-CN" altLang="en-US" dirty="0"/>
              <a:t>汇报人：刘发荣</a:t>
            </a:r>
            <a:endParaRPr lang="af-ZA" altLang="zh-CN" dirty="0"/>
          </a:p>
        </p:txBody>
      </p:sp>
    </p:spTree>
    <p:extLst>
      <p:ext uri="{BB962C8B-B14F-4D97-AF65-F5344CB8AC3E}">
        <p14:creationId xmlns:p14="http://schemas.microsoft.com/office/powerpoint/2010/main" val="4823424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331EE7-ACD7-49F2-BA84-B39BD7B2F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5671" y="1329063"/>
            <a:ext cx="3829050" cy="523220"/>
          </a:xfrm>
        </p:spPr>
        <p:txBody>
          <a:bodyPr/>
          <a:lstStyle/>
          <a:p>
            <a:r>
              <a:rPr lang="zh-CN" altLang="en-US" dirty="0"/>
              <a:t>系统功能</a:t>
            </a:r>
            <a:endParaRPr lang="en-US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69A94D3-9DDD-4E69-AAD0-61AC353DCB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endParaRPr lang="en-US" altLang="zh-CN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4C4AD5-89F8-43E1-BDD4-C0B79725F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页面效果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D7B8910-DB36-40BF-828B-7B9DD5BEF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人员贡献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93696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 dirty="0"/>
              <a:t>系统功能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af-ZA" altLang="zh-CN" dirty="0"/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10229524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系统功能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55DD78-2D00-4194-A7A2-EEE4FB99BC8C}"/>
              </a:ext>
            </a:extLst>
          </p:cNvPr>
          <p:cNvSpPr txBox="1"/>
          <p:nvPr/>
        </p:nvSpPr>
        <p:spPr>
          <a:xfrm>
            <a:off x="457549" y="1144270"/>
            <a:ext cx="1047754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拼图是一个非常经典的游戏，它变化多端，令人百玩不厌</a:t>
            </a:r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拼图游戏有多种变形，此项目采用</a:t>
            </a:r>
            <a:r>
              <a:rPr lang="en-US" altLang="zh-CN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数码式的</a:t>
            </a:r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93F89CA-0EC2-42FE-B34E-001C5C87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32" y="2371724"/>
            <a:ext cx="6328037" cy="279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895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97D3049-3692-43D6-A5FA-DA23C2EE773D}"/>
              </a:ext>
            </a:extLst>
          </p:cNvPr>
          <p:cNvGrpSpPr/>
          <p:nvPr/>
        </p:nvGrpSpPr>
        <p:grpSpPr>
          <a:xfrm>
            <a:off x="1438085" y="1840017"/>
            <a:ext cx="9315831" cy="3616081"/>
            <a:chOff x="1438085" y="1840017"/>
            <a:chExt cx="9315831" cy="3616081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D42E17E-1833-48F9-AE28-5CBE8B73F019}"/>
                </a:ext>
              </a:extLst>
            </p:cNvPr>
            <p:cNvGrpSpPr/>
            <p:nvPr/>
          </p:nvGrpSpPr>
          <p:grpSpPr>
            <a:xfrm>
              <a:off x="4363811" y="1915884"/>
              <a:ext cx="3464378" cy="3461657"/>
              <a:chOff x="4765222" y="1828800"/>
              <a:chExt cx="3464378" cy="3461657"/>
            </a:xfrm>
          </p:grpSpPr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949D057C-660E-4020-91E8-5F8112F0B20C}"/>
                  </a:ext>
                </a:extLst>
              </p:cNvPr>
              <p:cNvSpPr/>
              <p:nvPr/>
            </p:nvSpPr>
            <p:spPr>
              <a:xfrm>
                <a:off x="6629400" y="1828800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0560B9B0-D4C6-4E51-A4C6-1E29D795CB73}"/>
                  </a:ext>
                </a:extLst>
              </p:cNvPr>
              <p:cNvSpPr/>
              <p:nvPr/>
            </p:nvSpPr>
            <p:spPr>
              <a:xfrm flipH="1">
                <a:off x="4765222" y="1828800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对角圆角 13">
                <a:extLst>
                  <a:ext uri="{FF2B5EF4-FFF2-40B4-BE49-F238E27FC236}">
                    <a16:creationId xmlns:a16="http://schemas.microsoft.com/office/drawing/2014/main" id="{240F6870-1BF6-4AE0-97EB-396767091BAA}"/>
                  </a:ext>
                </a:extLst>
              </p:cNvPr>
              <p:cNvSpPr/>
              <p:nvPr/>
            </p:nvSpPr>
            <p:spPr>
              <a:xfrm flipH="1">
                <a:off x="6629400" y="3690257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EDAD1B27-DEA0-4AA5-9510-5244E94CFF68}"/>
                  </a:ext>
                </a:extLst>
              </p:cNvPr>
              <p:cNvSpPr/>
              <p:nvPr/>
            </p:nvSpPr>
            <p:spPr>
              <a:xfrm>
                <a:off x="4765222" y="3690257"/>
                <a:ext cx="1600200" cy="1600200"/>
              </a:xfrm>
              <a:prstGeom prst="round2DiagRect">
                <a:avLst>
                  <a:gd name="adj1" fmla="val 21202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0E3E75-5FCB-451B-961F-2B7C1C4C0553}"/>
                </a:ext>
              </a:extLst>
            </p:cNvPr>
            <p:cNvSpPr txBox="1"/>
            <p:nvPr/>
          </p:nvSpPr>
          <p:spPr>
            <a:xfrm>
              <a:off x="2599241" y="184545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随机初始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465E541-1046-40C1-BFFE-1C691AF5F058}"/>
                </a:ext>
              </a:extLst>
            </p:cNvPr>
            <p:cNvSpPr/>
            <p:nvPr/>
          </p:nvSpPr>
          <p:spPr>
            <a:xfrm>
              <a:off x="1438085" y="2236219"/>
              <a:ext cx="2371744" cy="547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从图库中随机选取图片，采用随机算法将图片打乱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64074A6-4E96-4B11-A85D-75F63BB989B7}"/>
                </a:ext>
              </a:extLst>
            </p:cNvPr>
            <p:cNvSpPr txBox="1"/>
            <p:nvPr/>
          </p:nvSpPr>
          <p:spPr>
            <a:xfrm>
              <a:off x="2599243" y="427774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图片重排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CF510B9-4B9B-439F-AAE5-782442D74145}"/>
                </a:ext>
              </a:extLst>
            </p:cNvPr>
            <p:cNvSpPr/>
            <p:nvPr/>
          </p:nvSpPr>
          <p:spPr>
            <a:xfrm>
              <a:off x="1438085" y="4668510"/>
              <a:ext cx="2371744" cy="787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如果玩家觉得当前拼图难以还原</a:t>
              </a:r>
              <a:r>
                <a:rPr lang="en-US" altLang="zh-CN" sz="1200" dirty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 sz="1200" dirty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则可以将该拼图重新打乱后再次尝试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578F10-4207-44AB-826A-AD9559D4367E}"/>
                </a:ext>
              </a:extLst>
            </p:cNvPr>
            <p:cNvSpPr txBox="1"/>
            <p:nvPr/>
          </p:nvSpPr>
          <p:spPr>
            <a:xfrm>
              <a:off x="8382172" y="4268400"/>
              <a:ext cx="1281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挑战模式 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9DF3610-4D8D-4B3B-86B9-46D7718A79FE}"/>
                </a:ext>
              </a:extLst>
            </p:cNvPr>
            <p:cNvSpPr/>
            <p:nvPr/>
          </p:nvSpPr>
          <p:spPr>
            <a:xfrm>
              <a:off x="8382172" y="4668510"/>
              <a:ext cx="2371744" cy="547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让玩家在有限时间内尝试以最少步数完成拼图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AEA3E0-A0A7-4930-A909-71F3AA4E82E0}"/>
                </a:ext>
              </a:extLst>
            </p:cNvPr>
            <p:cNvSpPr txBox="1"/>
            <p:nvPr/>
          </p:nvSpPr>
          <p:spPr>
            <a:xfrm>
              <a:off x="8382172" y="184001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试玩新图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1A5F69F-6F10-4FCC-B8E0-646A61EB4EF3}"/>
                </a:ext>
              </a:extLst>
            </p:cNvPr>
            <p:cNvSpPr/>
            <p:nvPr/>
          </p:nvSpPr>
          <p:spPr>
            <a:xfrm>
              <a:off x="8382172" y="2240127"/>
              <a:ext cx="2371744" cy="547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>
                      <a:lumMod val="10000"/>
                      <a:alpha val="70000"/>
                    </a:schemeClr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玩家可以导入自己的图片用来拼图</a:t>
              </a:r>
            </a:p>
          </p:txBody>
        </p:sp>
        <p:pic>
          <p:nvPicPr>
            <p:cNvPr id="27" name="图形 26" descr="云计算">
              <a:extLst>
                <a:ext uri="{FF2B5EF4-FFF2-40B4-BE49-F238E27FC236}">
                  <a16:creationId xmlns:a16="http://schemas.microsoft.com/office/drawing/2014/main" id="{3918DE23-9CB8-4F40-9D32-CBDA61196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31709" y="4227155"/>
              <a:ext cx="737140" cy="737140"/>
            </a:xfrm>
            <a:prstGeom prst="rect">
              <a:avLst/>
            </a:prstGeom>
          </p:spPr>
        </p:pic>
        <p:pic>
          <p:nvPicPr>
            <p:cNvPr id="28" name="图形 27" descr="Internet">
              <a:extLst>
                <a:ext uri="{FF2B5EF4-FFF2-40B4-BE49-F238E27FC236}">
                  <a16:creationId xmlns:a16="http://schemas.microsoft.com/office/drawing/2014/main" id="{92DAA2E4-0EAB-40D1-B05C-F484044A6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1809" y="2390381"/>
              <a:ext cx="737140" cy="737140"/>
            </a:xfrm>
            <a:prstGeom prst="rect">
              <a:avLst/>
            </a:prstGeom>
          </p:spPr>
        </p:pic>
        <p:pic>
          <p:nvPicPr>
            <p:cNvPr id="29" name="图形 28" descr="投影仪屏幕">
              <a:extLst>
                <a:ext uri="{FF2B5EF4-FFF2-40B4-BE49-F238E27FC236}">
                  <a16:creationId xmlns:a16="http://schemas.microsoft.com/office/drawing/2014/main" id="{7A3DECBB-D068-499A-B63B-5E86C39A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91809" y="4223813"/>
              <a:ext cx="737140" cy="737140"/>
            </a:xfrm>
            <a:prstGeom prst="rect">
              <a:avLst/>
            </a:prstGeom>
          </p:spPr>
        </p:pic>
        <p:pic>
          <p:nvPicPr>
            <p:cNvPr id="30" name="图形 29" descr="信号塔">
              <a:extLst>
                <a:ext uri="{FF2B5EF4-FFF2-40B4-BE49-F238E27FC236}">
                  <a16:creationId xmlns:a16="http://schemas.microsoft.com/office/drawing/2014/main" id="{37A5801B-686E-4BED-AB1B-1A93E5BE1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31709" y="2390381"/>
              <a:ext cx="737140" cy="737140"/>
            </a:xfrm>
            <a:prstGeom prst="rect">
              <a:avLst/>
            </a:prstGeom>
          </p:spPr>
        </p:pic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系统功能</a:t>
            </a:r>
          </a:p>
        </p:txBody>
      </p:sp>
    </p:spTree>
    <p:extLst>
      <p:ext uri="{BB962C8B-B14F-4D97-AF65-F5344CB8AC3E}">
        <p14:creationId xmlns:p14="http://schemas.microsoft.com/office/powerpoint/2010/main" val="408644110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 dirty="0"/>
              <a:t>关键技术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af-ZA" altLang="zh-CN"/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42574643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关键技术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55DD78-2D00-4194-A7A2-EEE4FB99BC8C}"/>
              </a:ext>
            </a:extLst>
          </p:cNvPr>
          <p:cNvSpPr txBox="1"/>
          <p:nvPr/>
        </p:nvSpPr>
        <p:spPr>
          <a:xfrm>
            <a:off x="457549" y="1144270"/>
            <a:ext cx="1047754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登陆注册中数据库的使用</a:t>
            </a:r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5E451D-31CF-426A-AA78-2337184AA2FA}"/>
              </a:ext>
            </a:extLst>
          </p:cNvPr>
          <p:cNvSpPr/>
          <p:nvPr/>
        </p:nvSpPr>
        <p:spPr>
          <a:xfrm>
            <a:off x="739537" y="1799464"/>
            <a:ext cx="6377700" cy="775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只需要添加 </a:t>
            </a:r>
            <a:r>
              <a:rPr lang="en-US" altLang="zh-CN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using </a:t>
            </a:r>
            <a:r>
              <a:rPr lang="en-US" altLang="zh-CN" dirty="0" err="1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MySql.Data.MySqlClient</a:t>
            </a:r>
            <a:r>
              <a:rPr lang="en-US" altLang="zh-CN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;</a:t>
            </a: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就可以使用</a:t>
            </a:r>
            <a:r>
              <a:rPr lang="en-US" altLang="zh-CN" dirty="0" err="1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Mysql</a:t>
            </a:r>
            <a:endParaRPr lang="en-US" altLang="zh-CN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481D94-A4BC-4142-989C-2125DFE3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37" y="2431732"/>
            <a:ext cx="9340356" cy="21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807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关键技术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55DD78-2D00-4194-A7A2-EEE4FB99BC8C}"/>
              </a:ext>
            </a:extLst>
          </p:cNvPr>
          <p:cNvSpPr txBox="1"/>
          <p:nvPr/>
        </p:nvSpPr>
        <p:spPr>
          <a:xfrm>
            <a:off x="457549" y="1144270"/>
            <a:ext cx="1047754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随机打乱算法</a:t>
            </a:r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5E451D-31CF-426A-AA78-2337184AA2FA}"/>
              </a:ext>
            </a:extLst>
          </p:cNvPr>
          <p:cNvSpPr/>
          <p:nvPr/>
        </p:nvSpPr>
        <p:spPr>
          <a:xfrm>
            <a:off x="739537" y="1799464"/>
            <a:ext cx="7442929" cy="1135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采用经典的</a:t>
            </a:r>
            <a:r>
              <a:rPr lang="en-US" altLang="zh-CN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</a:rPr>
              <a:t>Fisher–Yates shuffle </a:t>
            </a: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</a:rPr>
              <a:t>算法，该算法能生成一个等概率的排列，而且时间复杂度为</a:t>
            </a:r>
            <a:r>
              <a:rPr lang="en-US" altLang="zh-CN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</a:rPr>
              <a:t>O(n)</a:t>
            </a:r>
            <a:endParaRPr lang="en-US" altLang="zh-CN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96D4DA-1980-4430-BF3C-E5C7EE78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7" y="2815127"/>
            <a:ext cx="6739978" cy="288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5600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dirty="0"/>
              <a:t>关键技术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55DD78-2D00-4194-A7A2-EEE4FB99BC8C}"/>
              </a:ext>
            </a:extLst>
          </p:cNvPr>
          <p:cNvSpPr txBox="1"/>
          <p:nvPr/>
        </p:nvSpPr>
        <p:spPr>
          <a:xfrm>
            <a:off x="457549" y="1144270"/>
            <a:ext cx="1047754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图片缩放、切割与绘制</a:t>
            </a:r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sz="2000" b="1" dirty="0">
              <a:solidFill>
                <a:schemeClr val="tx2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5E451D-31CF-426A-AA78-2337184AA2FA}"/>
              </a:ext>
            </a:extLst>
          </p:cNvPr>
          <p:cNvSpPr/>
          <p:nvPr/>
        </p:nvSpPr>
        <p:spPr>
          <a:xfrm>
            <a:off x="739536" y="1799464"/>
            <a:ext cx="7273247" cy="1135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利用</a:t>
            </a:r>
            <a:r>
              <a:rPr lang="en-US" altLang="zh-CN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Image</a:t>
            </a: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类的</a:t>
            </a:r>
            <a:r>
              <a:rPr lang="en-US" altLang="zh-CN" dirty="0" err="1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GetThumbnailImage</a:t>
            </a:r>
            <a:r>
              <a:rPr lang="en-US" altLang="zh-CN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方法，获取缩略图，用于提示玩家正确结果</a:t>
            </a:r>
            <a:endParaRPr lang="en-US" altLang="zh-CN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8EC326-4889-4C0E-9DE0-461E69BD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6" y="2599898"/>
            <a:ext cx="6914771" cy="6363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8D9022-99AD-4904-A49C-CC04ED02C7EF}"/>
              </a:ext>
            </a:extLst>
          </p:cNvPr>
          <p:cNvSpPr/>
          <p:nvPr/>
        </p:nvSpPr>
        <p:spPr>
          <a:xfrm>
            <a:off x="739537" y="3705250"/>
            <a:ext cx="7273246" cy="775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2.  </a:t>
            </a: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利用</a:t>
            </a:r>
            <a:r>
              <a:rPr lang="en-US" altLang="zh-CN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Graphics</a:t>
            </a: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类的</a:t>
            </a:r>
            <a:r>
              <a:rPr lang="en-US" altLang="zh-CN" dirty="0" err="1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DrawImage</a:t>
            </a:r>
            <a:r>
              <a:rPr lang="en-US" altLang="zh-CN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方法，在指定位置并且按指定大小绘制指定的</a:t>
            </a:r>
            <a:r>
              <a:rPr lang="en-US" altLang="zh-CN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Image</a:t>
            </a:r>
            <a:r>
              <a:rPr lang="zh-CN" altLang="en-US" dirty="0">
                <a:solidFill>
                  <a:schemeClr val="bg1">
                    <a:lumMod val="10000"/>
                    <a:alpha val="70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的指定部分</a:t>
            </a:r>
            <a:endParaRPr lang="en-US" altLang="zh-CN" dirty="0">
              <a:solidFill>
                <a:schemeClr val="bg1">
                  <a:lumMod val="10000"/>
                  <a:alpha val="70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B94E68-1AD0-43E5-A4EE-CCA30666F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6" y="4662074"/>
            <a:ext cx="9755284" cy="10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69216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正常&quot;,&quot;HeaderHeight&quot;:15.0,&quot;TopMargin&quot;:0.0,&quot;FooterHeight&quot;:9.0,&quot;BottomMargin&quot;:0.0,&quot;SideMargin&quot;:5.5,&quot;IntervalMargin&quot;:1.5,&quot;Id&quot;:&quot;GuidesStyle_Normal&quot;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340</Words>
  <Application>Microsoft Office PowerPoint</Application>
  <PresentationFormat>宽屏</PresentationFormat>
  <Paragraphs>60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微软雅黑</vt:lpstr>
      <vt:lpstr>Arial</vt:lpstr>
      <vt:lpstr>Century Gothic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Zhenyu Xu</dc:creator>
  <cp:lastModifiedBy>刘 大小</cp:lastModifiedBy>
  <cp:revision>85</cp:revision>
  <dcterms:created xsi:type="dcterms:W3CDTF">2019-07-26T03:20:08Z</dcterms:created>
  <dcterms:modified xsi:type="dcterms:W3CDTF">2020-06-10T09:15:14Z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t-zhenxu@microsoft.com</vt:lpwstr>
  </property>
  <property fmtid="{D5CDD505-2E9C-101B-9397-08002B2CF9AE}" pid="5" name="MSIP_Label_f42aa342-8706-4288-bd11-ebb85995028c_SetDate">
    <vt:lpwstr>2019-07-26T03:54:22.9434885Z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c6c83129-e260-4e7e-a13c-00cd4ae7ec28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